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4" r:id="rId4"/>
    <p:sldId id="290" r:id="rId5"/>
    <p:sldId id="298" r:id="rId6"/>
    <p:sldId id="303" r:id="rId7"/>
    <p:sldId id="291" r:id="rId8"/>
    <p:sldId id="307" r:id="rId9"/>
    <p:sldId id="301" r:id="rId10"/>
    <p:sldId id="308" r:id="rId11"/>
    <p:sldId id="309" r:id="rId12"/>
    <p:sldId id="310" r:id="rId13"/>
    <p:sldId id="311" r:id="rId14"/>
    <p:sldId id="324" r:id="rId15"/>
    <p:sldId id="344" r:id="rId16"/>
    <p:sldId id="323" r:id="rId17"/>
    <p:sldId id="320" r:id="rId18"/>
    <p:sldId id="322" r:id="rId19"/>
    <p:sldId id="3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0" autoAdjust="0"/>
    <p:restoredTop sz="94660"/>
  </p:normalViewPr>
  <p:slideViewPr>
    <p:cSldViewPr snapToGrid="0">
      <p:cViewPr>
        <p:scale>
          <a:sx n="75" d="100"/>
          <a:sy n="75" d="100"/>
        </p:scale>
        <p:origin x="19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B89B-741A-3833-3097-268F8B027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6B04A-062C-8A27-99D0-8575692DB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B67E-37A5-4DAA-BE5D-2D4E84DC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9026-A5BA-11BC-6C5E-99D39D87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1C5A8-02E7-63A9-2A36-52009F11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60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6911-F025-76EE-511A-B54EBE53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0B816-90BC-62E6-8E69-3C4314F50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7CE3B-5A68-51A0-E197-14849D17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4BB2B-0526-EB1C-C993-B2A21234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2267C-B1EB-9D13-2FBE-C95C33E5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12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DBD74-67BC-F187-013F-C8EE55ED9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C37D5-4442-6634-D406-DA257530D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BD34-4054-5341-7ECC-7A65E2C5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26A5-CB35-69D9-7E3A-DFF1F503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4A853-6844-00D1-6F42-E0126532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51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C805-88FA-A486-9BF8-106B380F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9598-F515-8907-3FAC-432A63FF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2260C-EB0D-C0F5-3741-B1134A25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56A91-DA4F-2429-8D97-FE97930F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F073B-BE7D-FBC6-5DFF-9CB48B69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59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1202-E9F6-39F1-55D7-A892BD75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5B238-4FA6-D975-FFAB-0193981A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97FA9-3EB4-AF08-D2FC-6C375E2B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DB33A-B984-6507-33F8-D09F47FC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A91FB-25B2-72DB-9050-092739D5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6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D2A5-F667-CA62-17EE-F054DD82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C8F8-F519-6D7E-EDA3-E553B930C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694B5-14D0-350B-FA85-5CD7FA32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E7A89-EBA9-42E1-C089-9F1AE1A4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AECEF-09E0-315A-82BB-7B8D4045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A8457-F6DD-43BD-73C0-00C36D45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83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73D4-B5B5-030E-F128-B2CCD7AA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2FF3E-83C3-34F4-C244-F19920638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0EADA-4AE8-658D-689C-F743D9385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E7D3E2-D7A8-C0D3-347F-167D73BA2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586C0-32ED-53BB-E97C-29946B84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1A8C5-FF69-4249-9F45-787633E0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78A8D-A56B-FD68-6D76-C172B073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F563F-D3F2-2E94-31F4-0A9CA241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453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8157-19E7-B7EF-9D2C-A70A5776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4E801-847F-85E2-D1C9-3D8A37D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B349E-4ABD-E45F-03F1-64961BDB7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6F18D-647E-49D1-1932-9E75DB94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2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DE4F3-CD42-E5CC-9C54-CDA1A1B9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B2CF-9CD2-9181-1FF5-BF5D6844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3918-FECF-8E76-8CBF-35C072A8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76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BF27-6973-3841-5164-34E25A24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B137-269D-944A-5135-925FBD8D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4DAAE-6669-0EB7-00E3-AF3516A9C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E05B7-E0EF-1077-8C35-57E10C05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9EBB7-BB6E-1EF1-B4F1-C6446019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EF613-2614-B74D-6AD2-A7495BD8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3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4781-BAF2-9404-1CB2-ECE5DC4D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38518-A13D-E693-5F4C-E07A9B308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6E8C-9B64-B920-5830-DEAF1E734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F4060-D5FE-D5BF-912F-15263A76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6BB10-5A9F-2585-FAC8-090EC6D2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4B1A8-8BA1-2133-E34A-8DEF554B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7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06D63-6A17-DA4A-5E81-58D89ED6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1E8CD-52F8-3817-FD83-39F19B495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D2549-A5D7-BF62-D8C3-AA704D07C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DCA83-ADD2-47ED-AA23-00E76917690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D16B-C152-1A04-7DDD-5B785E50A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799E4-878E-1477-83AD-38486C90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CFABF-0685-494D-B604-A6D930C57A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75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8EE2-6A68-7947-6E22-F046A0E21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EEEE2076 – Software Development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7D6B-2133-3960-54A5-7D4DA3DA6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 to Module</a:t>
            </a:r>
          </a:p>
        </p:txBody>
      </p:sp>
    </p:spTree>
    <p:extLst>
      <p:ext uri="{BB962C8B-B14F-4D97-AF65-F5344CB8AC3E}">
        <p14:creationId xmlns:p14="http://schemas.microsoft.com/office/powerpoint/2010/main" val="384925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3428-D5B0-3A7D-97A2-0928C83A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18256"/>
            <a:ext cx="10199914" cy="939688"/>
          </a:xfrm>
        </p:spPr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ED2F-2C7F-BEC0-23D7-A2508648B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856343"/>
            <a:ext cx="11673114" cy="598340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300"/>
              </a:spcAft>
            </a:pPr>
            <a:r>
              <a:rPr lang="en-GB" dirty="0"/>
              <a:t>This is a software development project, so almost all assessment is of: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Code your write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Software performance</a:t>
            </a:r>
          </a:p>
          <a:p>
            <a:pPr lvl="1">
              <a:spcAft>
                <a:spcPts val="300"/>
              </a:spcAft>
            </a:pPr>
            <a:endParaRPr lang="en-GB" sz="1000" dirty="0"/>
          </a:p>
          <a:p>
            <a:pPr>
              <a:spcAft>
                <a:spcPts val="300"/>
              </a:spcAft>
            </a:pPr>
            <a:r>
              <a:rPr lang="en-GB" dirty="0"/>
              <a:t>Have tried to avoid presentations, reports, or other things not directly related to software development</a:t>
            </a:r>
          </a:p>
          <a:p>
            <a:pPr marL="457200" lvl="1" indent="0">
              <a:spcAft>
                <a:spcPts val="300"/>
              </a:spcAft>
              <a:buNone/>
            </a:pPr>
            <a:endParaRPr lang="en-GB" sz="1000" dirty="0"/>
          </a:p>
          <a:p>
            <a:pPr>
              <a:spcAft>
                <a:spcPts val="300"/>
              </a:spcAft>
            </a:pPr>
            <a:r>
              <a:rPr lang="en-GB" dirty="0"/>
              <a:t>Code: assessment points are: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Individual worksheets: Sign-off in labs on Tues &amp; Fri of weeks 1 and 2 (David Dewar for signoff)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Group software: </a:t>
            </a:r>
            <a:r>
              <a:rPr lang="en-GB" b="1" dirty="0"/>
              <a:t>Tuesday after last project week </a:t>
            </a:r>
            <a:r>
              <a:rPr lang="en-GB" dirty="0"/>
              <a:t>(Monday is bank holiday)</a:t>
            </a:r>
          </a:p>
          <a:p>
            <a:pPr lvl="2">
              <a:spcAft>
                <a:spcPts val="300"/>
              </a:spcAft>
            </a:pPr>
            <a:r>
              <a:rPr lang="en-GB" dirty="0"/>
              <a:t>Submit installer to Moodle </a:t>
            </a:r>
            <a:r>
              <a:rPr lang="en-GB" dirty="0" err="1"/>
              <a:t>dropbox</a:t>
            </a:r>
            <a:endParaRPr lang="en-GB" dirty="0"/>
          </a:p>
          <a:p>
            <a:pPr lvl="2">
              <a:spcAft>
                <a:spcPts val="300"/>
              </a:spcAft>
            </a:pPr>
            <a:r>
              <a:rPr lang="en-GB" dirty="0"/>
              <a:t>I will mark your code directly from but you will still need to submit the ID of a specific </a:t>
            </a:r>
            <a:r>
              <a:rPr lang="en-GB" dirty="0" err="1"/>
              <a:t>Github</a:t>
            </a:r>
            <a:r>
              <a:rPr lang="en-GB" dirty="0"/>
              <a:t> commit (save point) to Moodle to satisfy University guidelines.</a:t>
            </a:r>
          </a:p>
          <a:p>
            <a:pPr marL="914400" lvl="2" indent="0">
              <a:spcAft>
                <a:spcPts val="300"/>
              </a:spcAft>
              <a:buNone/>
            </a:pPr>
            <a:endParaRPr lang="en-GB" dirty="0"/>
          </a:p>
          <a:p>
            <a:pPr>
              <a:spcAft>
                <a:spcPts val="300"/>
              </a:spcAft>
            </a:pPr>
            <a:r>
              <a:rPr lang="en-GB" b="1" dirty="0"/>
              <a:t>Group demonstration of software and individual viva</a:t>
            </a:r>
            <a:r>
              <a:rPr lang="en-GB" dirty="0"/>
              <a:t> to test understanding in </a:t>
            </a:r>
            <a:r>
              <a:rPr lang="en-GB" b="1" dirty="0"/>
              <a:t>June</a:t>
            </a:r>
          </a:p>
          <a:p>
            <a:pPr>
              <a:spcAft>
                <a:spcPts val="300"/>
              </a:spcAft>
            </a:pPr>
            <a:endParaRPr lang="en-GB" dirty="0"/>
          </a:p>
          <a:p>
            <a:pPr>
              <a:spcAft>
                <a:spcPts val="300"/>
              </a:spcAft>
            </a:pPr>
            <a:r>
              <a:rPr lang="en-GB" dirty="0"/>
              <a:t>Marking rubrics now on Moodle</a:t>
            </a:r>
          </a:p>
        </p:txBody>
      </p:sp>
    </p:spTree>
    <p:extLst>
      <p:ext uri="{BB962C8B-B14F-4D97-AF65-F5344CB8AC3E}">
        <p14:creationId xmlns:p14="http://schemas.microsoft.com/office/powerpoint/2010/main" val="5242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88A9A6-A683-E4C6-21CC-49702BA9CB4C}"/>
              </a:ext>
            </a:extLst>
          </p:cNvPr>
          <p:cNvSpPr txBox="1"/>
          <p:nvPr/>
        </p:nvSpPr>
        <p:spPr>
          <a:xfrm>
            <a:off x="198859" y="5785468"/>
            <a:ext cx="326571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Individual worksheets</a:t>
            </a:r>
          </a:p>
          <a:p>
            <a:pPr algn="ctr"/>
            <a:endParaRPr lang="en-GB" sz="1050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836763-F93B-C825-700B-07C8CB57C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353958"/>
              </p:ext>
            </p:extLst>
          </p:nvPr>
        </p:nvGraphicFramePr>
        <p:xfrm>
          <a:off x="4161802" y="321571"/>
          <a:ext cx="7400654" cy="5994812"/>
        </p:xfrm>
        <a:graphic>
          <a:graphicData uri="http://schemas.openxmlformats.org/drawingml/2006/table">
            <a:tbl>
              <a:tblPr/>
              <a:tblGrid>
                <a:gridCol w="172710">
                  <a:extLst>
                    <a:ext uri="{9D8B030D-6E8A-4147-A177-3AD203B41FA5}">
                      <a16:colId xmlns:a16="http://schemas.microsoft.com/office/drawing/2014/main" val="2932390607"/>
                    </a:ext>
                  </a:extLst>
                </a:gridCol>
                <a:gridCol w="552674">
                  <a:extLst>
                    <a:ext uri="{9D8B030D-6E8A-4147-A177-3AD203B41FA5}">
                      <a16:colId xmlns:a16="http://schemas.microsoft.com/office/drawing/2014/main" val="3281709429"/>
                    </a:ext>
                  </a:extLst>
                </a:gridCol>
                <a:gridCol w="690843">
                  <a:extLst>
                    <a:ext uri="{9D8B030D-6E8A-4147-A177-3AD203B41FA5}">
                      <a16:colId xmlns:a16="http://schemas.microsoft.com/office/drawing/2014/main" val="3624460521"/>
                    </a:ext>
                  </a:extLst>
                </a:gridCol>
                <a:gridCol w="552674">
                  <a:extLst>
                    <a:ext uri="{9D8B030D-6E8A-4147-A177-3AD203B41FA5}">
                      <a16:colId xmlns:a16="http://schemas.microsoft.com/office/drawing/2014/main" val="347077180"/>
                    </a:ext>
                  </a:extLst>
                </a:gridCol>
                <a:gridCol w="552674">
                  <a:extLst>
                    <a:ext uri="{9D8B030D-6E8A-4147-A177-3AD203B41FA5}">
                      <a16:colId xmlns:a16="http://schemas.microsoft.com/office/drawing/2014/main" val="2065042769"/>
                    </a:ext>
                  </a:extLst>
                </a:gridCol>
                <a:gridCol w="2677016">
                  <a:extLst>
                    <a:ext uri="{9D8B030D-6E8A-4147-A177-3AD203B41FA5}">
                      <a16:colId xmlns:a16="http://schemas.microsoft.com/office/drawing/2014/main" val="1009911038"/>
                    </a:ext>
                  </a:extLst>
                </a:gridCol>
                <a:gridCol w="181347">
                  <a:extLst>
                    <a:ext uri="{9D8B030D-6E8A-4147-A177-3AD203B41FA5}">
                      <a16:colId xmlns:a16="http://schemas.microsoft.com/office/drawing/2014/main" val="1534382153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2024807616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376546148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2254980999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3986417988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1790067683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3156929671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3866676335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2854250475"/>
                    </a:ext>
                  </a:extLst>
                </a:gridCol>
                <a:gridCol w="224524">
                  <a:extLst>
                    <a:ext uri="{9D8B030D-6E8A-4147-A177-3AD203B41FA5}">
                      <a16:colId xmlns:a16="http://schemas.microsoft.com/office/drawing/2014/main" val="3394814116"/>
                    </a:ext>
                  </a:extLst>
                </a:gridCol>
              </a:tblGrid>
              <a:tr h="182715"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 Week 1 (20%)</a:t>
                      </a:r>
                    </a:p>
                  </a:txBody>
                  <a:tcPr marL="6315" marR="6315" marT="6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40355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WS2 - Repository setup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489869"/>
                  </a:ext>
                </a:extLst>
              </a:tr>
              <a:tr h="17401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WS2 - Expected files present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89729"/>
                  </a:ext>
                </a:extLst>
              </a:tr>
              <a:tr h="17401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WS2 - Evidence of branching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33846"/>
                  </a:ext>
                </a:extLst>
              </a:tr>
              <a:tr h="1827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3521"/>
                  </a:ext>
                </a:extLst>
              </a:tr>
              <a:tr h="1827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Week 1 (20%)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549666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WS3 - Static build works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30920"/>
                  </a:ext>
                </a:extLst>
              </a:tr>
              <a:tr h="17401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WS3 - Dynamic build works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284591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WS3 - Static release with correct directory struct (bin, lib, etc)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31187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WS3 - Dynamic release with correct directory struct (bin, lib, etc)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798546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WS4 - Static build works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66595"/>
                  </a:ext>
                </a:extLst>
              </a:tr>
              <a:tr h="17401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WS4 - Dynamic build works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51421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WS4 - Static release with correct directory struct (bin, lib, etc)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881518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WS4 - Dynamic release with correct directory struct (bin, lib, etc)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454055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WS5 - Documentation can be created with CMake &amp; Doxygen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537812"/>
                  </a:ext>
                </a:extLst>
              </a:tr>
              <a:tr h="17401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WS5 - Github pages documentation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180817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WS5 - Installer can be created with CMake &amp; NSIS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669511"/>
                  </a:ext>
                </a:extLst>
              </a:tr>
              <a:tr h="182715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12921"/>
                  </a:ext>
                </a:extLst>
              </a:tr>
              <a:tr h="1827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 Week 2 (30%)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02131"/>
                  </a:ext>
                </a:extLst>
              </a:tr>
              <a:tr h="17401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Tree view working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155064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Can edit item name, colour, visible using the dialog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063975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Buttons &amp; status bar working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07880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Context menu launches dialog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727269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Open File Dialog, can be used to change item name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41803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WS6 - Tracked on Github with appropriate number of commits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46334"/>
                  </a:ext>
                </a:extLst>
              </a:tr>
              <a:tr h="191417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0850"/>
                  </a:ext>
                </a:extLst>
              </a:tr>
              <a:tr h="1827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 Week 2 (30%)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608869"/>
                  </a:ext>
                </a:extLst>
              </a:tr>
              <a:tr h="1740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VTK rendering in Qt application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389501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Can render any single part of STL model in application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625731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Can add multiple parts to tree and render all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379534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Intuitive "Add" behaviour - add new item to child of currently selected item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325635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Code stability, does it crash during demo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749750"/>
                  </a:ext>
                </a:extLst>
              </a:tr>
              <a:tr h="1740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WS7 - Tracked on Github with appropriate number of commits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663839"/>
                  </a:ext>
                </a:extLst>
              </a:tr>
              <a:tr h="1827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15" marR="6315" marT="6315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41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8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FC9C6-BD15-51CC-3CE3-A8C53C333201}"/>
              </a:ext>
            </a:extLst>
          </p:cNvPr>
          <p:cNvSpPr txBox="1"/>
          <p:nvPr/>
        </p:nvSpPr>
        <p:spPr>
          <a:xfrm>
            <a:off x="944408" y="6310117"/>
            <a:ext cx="3265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Group Software &amp; Demo Marks</a:t>
            </a:r>
            <a:endParaRPr lang="en-GB" sz="1400" i="1" dirty="0"/>
          </a:p>
          <a:p>
            <a:pPr algn="ctr"/>
            <a:endParaRPr lang="en-GB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F54F3-5DD3-D02E-BE16-0D083759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" y="2580564"/>
            <a:ext cx="4155563" cy="3307489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39C7990-C46E-E830-2E09-888CB0187F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490759"/>
              </p:ext>
            </p:extLst>
          </p:nvPr>
        </p:nvGraphicFramePr>
        <p:xfrm>
          <a:off x="4442665" y="0"/>
          <a:ext cx="3697066" cy="351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524513" imgH="6200604" progId="Excel.Sheet.12">
                  <p:embed/>
                </p:oleObj>
              </mc:Choice>
              <mc:Fallback>
                <p:oleObj name="Worksheet" r:id="rId3" imgW="6524513" imgH="62006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65" y="0"/>
                        <a:ext cx="3697066" cy="3513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7474254-BF7F-C0AC-63CF-92496BD77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871" y="3231004"/>
            <a:ext cx="5070132" cy="3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1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8D84-D341-5192-4852-BF076779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4625"/>
            <a:ext cx="10515600" cy="1325563"/>
          </a:xfrm>
        </p:spPr>
        <p:txBody>
          <a:bodyPr/>
          <a:lstStyle/>
          <a:p>
            <a:r>
              <a:rPr lang="en-GB" dirty="0"/>
              <a:t>Approximate / Target Timeline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9CE586-E709-8D5D-1C5C-751DCA0DA0C2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296194"/>
          <a:ext cx="8293098" cy="1650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183">
                  <a:extLst>
                    <a:ext uri="{9D8B030D-6E8A-4147-A177-3AD203B41FA5}">
                      <a16:colId xmlns:a16="http://schemas.microsoft.com/office/drawing/2014/main" val="248846677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54111233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001126495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5779681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045449656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71771711"/>
                    </a:ext>
                  </a:extLst>
                </a:gridCol>
              </a:tblGrid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48228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61354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022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5699A9-04BD-9EE4-788D-5386F29093B4}"/>
              </a:ext>
            </a:extLst>
          </p:cNvPr>
          <p:cNvGraphicFramePr>
            <a:graphicFrameLocks noGrp="1"/>
          </p:cNvGraphicFramePr>
          <p:nvPr/>
        </p:nvGraphicFramePr>
        <p:xfrm>
          <a:off x="2051051" y="3164681"/>
          <a:ext cx="8293098" cy="16502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183">
                  <a:extLst>
                    <a:ext uri="{9D8B030D-6E8A-4147-A177-3AD203B41FA5}">
                      <a16:colId xmlns:a16="http://schemas.microsoft.com/office/drawing/2014/main" val="248846677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54111233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001126495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5779681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045449656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71771711"/>
                    </a:ext>
                  </a:extLst>
                </a:gridCol>
              </a:tblGrid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48228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61354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0229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1394297-7F52-AE4F-BA0C-C9F1D0358A8E}"/>
              </a:ext>
            </a:extLst>
          </p:cNvPr>
          <p:cNvGraphicFramePr>
            <a:graphicFrameLocks noGrp="1"/>
          </p:cNvGraphicFramePr>
          <p:nvPr/>
        </p:nvGraphicFramePr>
        <p:xfrm>
          <a:off x="3759200" y="5033168"/>
          <a:ext cx="8293098" cy="16502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2183">
                  <a:extLst>
                    <a:ext uri="{9D8B030D-6E8A-4147-A177-3AD203B41FA5}">
                      <a16:colId xmlns:a16="http://schemas.microsoft.com/office/drawing/2014/main" val="248846677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541112330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3001126495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5779681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045449656"/>
                    </a:ext>
                  </a:extLst>
                </a:gridCol>
                <a:gridCol w="1382183">
                  <a:extLst>
                    <a:ext uri="{9D8B030D-6E8A-4147-A177-3AD203B41FA5}">
                      <a16:colId xmlns:a16="http://schemas.microsoft.com/office/drawing/2014/main" val="2271771711"/>
                    </a:ext>
                  </a:extLst>
                </a:gridCol>
              </a:tblGrid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48228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61354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r>
                        <a:rPr lang="en-GB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02292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5C4BAF-3542-8B06-C5D8-82F081E1DAC4}"/>
              </a:ext>
            </a:extLst>
          </p:cNvPr>
          <p:cNvSpPr/>
          <p:nvPr/>
        </p:nvSpPr>
        <p:spPr>
          <a:xfrm>
            <a:off x="5226047" y="4300934"/>
            <a:ext cx="5118101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Group work - GUI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DC74FE-E0D1-D887-3C18-19DC1F750478}"/>
              </a:ext>
            </a:extLst>
          </p:cNvPr>
          <p:cNvSpPr/>
          <p:nvPr/>
        </p:nvSpPr>
        <p:spPr>
          <a:xfrm>
            <a:off x="5226048" y="6188075"/>
            <a:ext cx="6743700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Group Work - VR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6EB439-08CF-A480-0F23-01B8A51D7C7A}"/>
              </a:ext>
            </a:extLst>
          </p:cNvPr>
          <p:cNvSpPr/>
          <p:nvPr/>
        </p:nvSpPr>
        <p:spPr>
          <a:xfrm>
            <a:off x="1758948" y="1891903"/>
            <a:ext cx="1270002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WS1&amp;2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0CBE3-33AA-D7F0-DB9C-B9052E925489}"/>
              </a:ext>
            </a:extLst>
          </p:cNvPr>
          <p:cNvSpPr/>
          <p:nvPr/>
        </p:nvSpPr>
        <p:spPr>
          <a:xfrm>
            <a:off x="1752600" y="2425701"/>
            <a:ext cx="6845298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Play with VR System &amp; Demo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650E18-8FB6-22E3-0ED7-8785DD879B55}"/>
              </a:ext>
            </a:extLst>
          </p:cNvPr>
          <p:cNvSpPr/>
          <p:nvPr/>
        </p:nvSpPr>
        <p:spPr>
          <a:xfrm>
            <a:off x="3028949" y="1873646"/>
            <a:ext cx="2774691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WS3&amp;4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2C549D-8D6B-BF97-FAE7-ABFEA219E99C}"/>
              </a:ext>
            </a:extLst>
          </p:cNvPr>
          <p:cNvSpPr/>
          <p:nvPr/>
        </p:nvSpPr>
        <p:spPr>
          <a:xfrm>
            <a:off x="5851591" y="1855390"/>
            <a:ext cx="978417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DF6B10-2A19-351E-3307-D48C0768226C}"/>
              </a:ext>
            </a:extLst>
          </p:cNvPr>
          <p:cNvSpPr/>
          <p:nvPr/>
        </p:nvSpPr>
        <p:spPr>
          <a:xfrm>
            <a:off x="7327896" y="1891903"/>
            <a:ext cx="1270002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3A98E7-62D5-3032-AF04-EBA388CF6C82}"/>
              </a:ext>
            </a:extLst>
          </p:cNvPr>
          <p:cNvSpPr/>
          <p:nvPr/>
        </p:nvSpPr>
        <p:spPr>
          <a:xfrm>
            <a:off x="3505200" y="3760390"/>
            <a:ext cx="1365903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66056A-81FA-DB47-2D80-1DA2BC8A1649}"/>
              </a:ext>
            </a:extLst>
          </p:cNvPr>
          <p:cNvSpPr/>
          <p:nvPr/>
        </p:nvSpPr>
        <p:spPr>
          <a:xfrm>
            <a:off x="4973651" y="3760390"/>
            <a:ext cx="2563739" cy="45878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WS7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E6F2D62-BE36-DE6C-9E1C-369A43DA5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53700"/>
              </p:ext>
            </p:extLst>
          </p:nvPr>
        </p:nvGraphicFramePr>
        <p:xfrm>
          <a:off x="8645849" y="-12945"/>
          <a:ext cx="3540922" cy="31776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5774">
                  <a:extLst>
                    <a:ext uri="{9D8B030D-6E8A-4147-A177-3AD203B41FA5}">
                      <a16:colId xmlns:a16="http://schemas.microsoft.com/office/drawing/2014/main" val="2661910891"/>
                    </a:ext>
                  </a:extLst>
                </a:gridCol>
                <a:gridCol w="1737421">
                  <a:extLst>
                    <a:ext uri="{9D8B030D-6E8A-4147-A177-3AD203B41FA5}">
                      <a16:colId xmlns:a16="http://schemas.microsoft.com/office/drawing/2014/main" val="871941835"/>
                    </a:ext>
                  </a:extLst>
                </a:gridCol>
                <a:gridCol w="1577727">
                  <a:extLst>
                    <a:ext uri="{9D8B030D-6E8A-4147-A177-3AD203B41FA5}">
                      <a16:colId xmlns:a16="http://schemas.microsoft.com/office/drawing/2014/main" val="1148458675"/>
                    </a:ext>
                  </a:extLst>
                </a:gridCol>
              </a:tblGrid>
              <a:tr h="275995"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Sign-off by end of…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46200"/>
                  </a:ext>
                </a:extLst>
              </a:tr>
              <a:tr h="275995"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Command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618516"/>
                  </a:ext>
                </a:extLst>
              </a:tr>
              <a:tr h="275995"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Git &amp; </a:t>
                      </a:r>
                      <a:r>
                        <a:rPr lang="en-GB" sz="1400" dirty="0" err="1"/>
                        <a:t>Github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Tues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27486"/>
                  </a:ext>
                </a:extLst>
              </a:tr>
              <a:tr h="275995">
                <a:tc>
                  <a:txBody>
                    <a:bodyPr/>
                    <a:lstStyle/>
                    <a:p>
                      <a:r>
                        <a:rPr lang="en-GB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Compilers &amp; 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Tues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0119"/>
                  </a:ext>
                </a:extLst>
              </a:tr>
              <a:tr h="275995">
                <a:tc>
                  <a:txBody>
                    <a:bodyPr/>
                    <a:lstStyle/>
                    <a:p>
                      <a:r>
                        <a:rPr lang="en-GB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/>
                        <a:t>CMake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Fri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31657"/>
                  </a:ext>
                </a:extLst>
              </a:tr>
              <a:tr h="449382">
                <a:tc>
                  <a:txBody>
                    <a:bodyPr/>
                    <a:lstStyle/>
                    <a:p>
                      <a:r>
                        <a:rPr lang="en-GB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Documentation and Installers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Fri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6876"/>
                  </a:ext>
                </a:extLst>
              </a:tr>
              <a:tr h="275995">
                <a:tc>
                  <a:txBody>
                    <a:bodyPr/>
                    <a:lstStyle/>
                    <a:p>
                      <a:r>
                        <a:rPr lang="en-GB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Qt for GUIs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Tues Week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94021"/>
                  </a:ext>
                </a:extLst>
              </a:tr>
              <a:tr h="403946">
                <a:tc>
                  <a:txBody>
                    <a:bodyPr/>
                    <a:lstStyle/>
                    <a:p>
                      <a:r>
                        <a:rPr lang="en-GB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VTK for 3D 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Fri Week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664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8093-D72F-9FDC-71F7-4CD4993D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F3167-E70E-8701-D619-366893C5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41" y="1624289"/>
            <a:ext cx="5148743" cy="466725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1 – 27/01/25 – Introduction to module and topic</a:t>
            </a:r>
          </a:p>
          <a:p>
            <a:pPr lvl="1"/>
            <a:r>
              <a:rPr lang="en-GB" dirty="0"/>
              <a:t>Introduction</a:t>
            </a:r>
          </a:p>
          <a:p>
            <a:pPr lvl="1"/>
            <a:r>
              <a:rPr lang="en-GB" dirty="0"/>
              <a:t>Assessment</a:t>
            </a:r>
          </a:p>
          <a:p>
            <a:pPr lvl="1"/>
            <a:r>
              <a:rPr lang="en-GB" dirty="0"/>
              <a:t>Lab work &amp; equipment</a:t>
            </a:r>
          </a:p>
          <a:p>
            <a:pPr lvl="1"/>
            <a:r>
              <a:rPr lang="en-GB" dirty="0"/>
              <a:t>Background to graphics &amp; VR</a:t>
            </a:r>
          </a:p>
          <a:p>
            <a:pPr lvl="1"/>
            <a:endParaRPr lang="en-GB" dirty="0"/>
          </a:p>
          <a:p>
            <a:r>
              <a:rPr lang="en-GB" dirty="0"/>
              <a:t>2 – 03/02/25 – Software development tools</a:t>
            </a:r>
          </a:p>
          <a:p>
            <a:pPr lvl="1"/>
            <a:r>
              <a:rPr lang="en-GB" dirty="0"/>
              <a:t>Compiling, linking &amp; building software</a:t>
            </a:r>
          </a:p>
          <a:p>
            <a:pPr lvl="1"/>
            <a:r>
              <a:rPr lang="en-GB" dirty="0"/>
              <a:t>Software libraries</a:t>
            </a:r>
          </a:p>
          <a:p>
            <a:pPr lvl="1"/>
            <a:r>
              <a:rPr lang="en-GB" dirty="0"/>
              <a:t>Visual Studio</a:t>
            </a:r>
          </a:p>
          <a:p>
            <a:pPr lvl="1"/>
            <a:r>
              <a:rPr lang="en-GB" dirty="0"/>
              <a:t>Build systems, </a:t>
            </a:r>
            <a:r>
              <a:rPr lang="en-GB" dirty="0" err="1"/>
              <a:t>Cmake</a:t>
            </a:r>
            <a:endParaRPr lang="en-GB" dirty="0"/>
          </a:p>
          <a:p>
            <a:pPr lvl="1"/>
            <a:r>
              <a:rPr lang="en-GB" dirty="0"/>
              <a:t>Git and </a:t>
            </a:r>
            <a:r>
              <a:rPr lang="en-GB" dirty="0" err="1"/>
              <a:t>Github</a:t>
            </a:r>
            <a:endParaRPr lang="en-GB" dirty="0"/>
          </a:p>
          <a:p>
            <a:pPr lvl="1"/>
            <a:r>
              <a:rPr lang="en-GB" dirty="0"/>
              <a:t>Code documentation</a:t>
            </a:r>
          </a:p>
          <a:p>
            <a:pPr lvl="1"/>
            <a:r>
              <a:rPr lang="en-GB" dirty="0"/>
              <a:t>Installers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40B254-AF39-E323-050D-6F85CE1346D4}"/>
              </a:ext>
            </a:extLst>
          </p:cNvPr>
          <p:cNvSpPr txBox="1">
            <a:spLocks/>
          </p:cNvSpPr>
          <p:nvPr/>
        </p:nvSpPr>
        <p:spPr>
          <a:xfrm>
            <a:off x="6632197" y="1548788"/>
            <a:ext cx="5148743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3 – 24/02/25 – GUIs and VR</a:t>
            </a:r>
          </a:p>
          <a:p>
            <a:pPr lvl="1"/>
            <a:r>
              <a:rPr lang="en-GB" sz="2000" dirty="0"/>
              <a:t>GUIs using Qt</a:t>
            </a:r>
          </a:p>
          <a:p>
            <a:pPr lvl="1"/>
            <a:r>
              <a:rPr lang="en-GB" sz="2000" dirty="0"/>
              <a:t>3D Graphics with VTK</a:t>
            </a:r>
          </a:p>
          <a:p>
            <a:pPr lvl="1"/>
            <a:r>
              <a:rPr lang="en-GB" sz="2000" dirty="0"/>
              <a:t>VR applications with VTK and </a:t>
            </a:r>
            <a:r>
              <a:rPr lang="en-GB" sz="2000" dirty="0" err="1"/>
              <a:t>OpenVR</a:t>
            </a:r>
            <a:endParaRPr lang="en-GB" sz="2000" dirty="0"/>
          </a:p>
          <a:p>
            <a:pPr lvl="1"/>
            <a:r>
              <a:rPr lang="en-GB" sz="2000" dirty="0"/>
              <a:t>Multiple user interfaces and the use of threads</a:t>
            </a:r>
          </a:p>
          <a:p>
            <a:pPr lvl="1"/>
            <a:r>
              <a:rPr lang="en-GB" sz="2000" dirty="0"/>
              <a:t>Review group assessment criteria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2B0D-DBC6-BF6A-353F-AF7905550C39}"/>
              </a:ext>
            </a:extLst>
          </p:cNvPr>
          <p:cNvSpPr txBox="1"/>
          <p:nvPr/>
        </p:nvSpPr>
        <p:spPr>
          <a:xfrm>
            <a:off x="2649196" y="6291539"/>
            <a:ext cx="389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Before project week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72FDC-B915-E442-6E5A-9CCD3842F595}"/>
              </a:ext>
            </a:extLst>
          </p:cNvPr>
          <p:cNvSpPr txBox="1"/>
          <p:nvPr/>
        </p:nvSpPr>
        <p:spPr>
          <a:xfrm>
            <a:off x="9041450" y="4135397"/>
            <a:ext cx="389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Before project week 2</a:t>
            </a:r>
          </a:p>
        </p:txBody>
      </p:sp>
    </p:spTree>
    <p:extLst>
      <p:ext uri="{BB962C8B-B14F-4D97-AF65-F5344CB8AC3E}">
        <p14:creationId xmlns:p14="http://schemas.microsoft.com/office/powerpoint/2010/main" val="43840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Labs &amp; Groups</a:t>
            </a:r>
          </a:p>
        </p:txBody>
      </p:sp>
    </p:spTree>
    <p:extLst>
      <p:ext uri="{BB962C8B-B14F-4D97-AF65-F5344CB8AC3E}">
        <p14:creationId xmlns:p14="http://schemas.microsoft.com/office/powerpoint/2010/main" val="416590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BDCE-3676-2CBE-7FDA-754074F1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30" y="140672"/>
            <a:ext cx="10515600" cy="1325563"/>
          </a:xfrm>
        </p:spPr>
        <p:txBody>
          <a:bodyPr/>
          <a:lstStyle/>
          <a:p>
            <a:r>
              <a:rPr lang="en-GB" dirty="0"/>
              <a:t>VR Hardware</a:t>
            </a:r>
          </a:p>
        </p:txBody>
      </p:sp>
      <p:pic>
        <p:nvPicPr>
          <p:cNvPr id="4" name="Picture 3" descr="HTC VIVE Pro 2 Headset (Windows 8) : Amazon.co.uk: Electronics &amp; Photo">
            <a:extLst>
              <a:ext uri="{FF2B5EF4-FFF2-40B4-BE49-F238E27FC236}">
                <a16:creationId xmlns:a16="http://schemas.microsoft.com/office/drawing/2014/main" id="{71638240-49AF-EAD0-771E-49A6B8EEE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70" y="1353653"/>
            <a:ext cx="4132109" cy="27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c vive replacement lighthouse 1.0 and power cord - Picture 1 of 1">
            <a:extLst>
              <a:ext uri="{FF2B5EF4-FFF2-40B4-BE49-F238E27FC236}">
                <a16:creationId xmlns:a16="http://schemas.microsoft.com/office/drawing/2014/main" id="{61FC9092-08DA-9C62-9EA3-93653E074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517" y="116634"/>
            <a:ext cx="4024215" cy="40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D23517-56B5-DAB0-2631-79562205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117" y="3537856"/>
            <a:ext cx="3105539" cy="31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ECE41-2A56-1392-DDA3-B7B71DAE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8" y="0"/>
            <a:ext cx="10283371" cy="1325563"/>
          </a:xfrm>
        </p:spPr>
        <p:txBody>
          <a:bodyPr/>
          <a:lstStyle/>
          <a:p>
            <a:r>
              <a:rPr lang="en-GB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F2B11-EC44-6DB1-7210-F207D8B54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7" y="1175659"/>
            <a:ext cx="5965372" cy="584200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Lighthouses can be positioned anywhere, system needs to know how to relate room to lighthouse position</a:t>
            </a:r>
          </a:p>
          <a:p>
            <a:pPr lvl="1"/>
            <a:r>
              <a:rPr lang="en-GB" dirty="0"/>
              <a:t>Where is floor, which was is up, etc.</a:t>
            </a:r>
          </a:p>
          <a:p>
            <a:pPr lvl="1"/>
            <a:endParaRPr lang="en-GB" dirty="0"/>
          </a:p>
          <a:p>
            <a:r>
              <a:rPr lang="en-GB" dirty="0"/>
              <a:t>Initial calibration process</a:t>
            </a:r>
          </a:p>
          <a:p>
            <a:pPr lvl="1"/>
            <a:r>
              <a:rPr lang="en-GB" dirty="0"/>
              <a:t>Standing</a:t>
            </a:r>
          </a:p>
          <a:p>
            <a:pPr lvl="2"/>
            <a:r>
              <a:rPr lang="en-GB" dirty="0"/>
              <a:t>VR doesn’t allow you to walk around (walking around has no effect on virtual position)</a:t>
            </a:r>
          </a:p>
          <a:p>
            <a:pPr lvl="1"/>
            <a:r>
              <a:rPr lang="en-GB" dirty="0"/>
              <a:t>Room-scale</a:t>
            </a:r>
          </a:p>
          <a:p>
            <a:pPr lvl="2"/>
            <a:r>
              <a:rPr lang="en-GB" dirty="0"/>
              <a:t>Walking around in reality = walking around in VR</a:t>
            </a:r>
          </a:p>
          <a:p>
            <a:pPr lvl="2"/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For initial testing – use standing, don’t walk around!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For room-scale: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Only use this later, if/when needed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You need to clear a safe area, this is defined in VR.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Must have someone else watching to warn of hazards – will be easy to walk into something/someone or trip over something</a:t>
            </a:r>
          </a:p>
          <a:p>
            <a:pPr lvl="1"/>
            <a:endParaRPr lang="en-GB" dirty="0"/>
          </a:p>
          <a:p>
            <a:r>
              <a:rPr lang="en-GB" dirty="0"/>
              <a:t>System will guide you through calibration process – likely to need to do it at various points (if something changes, system will tell you to recalibrate)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100" name="Picture 4" descr="Experimenting with HTC Vive camera tracking using… - aximmetry.com">
            <a:extLst>
              <a:ext uri="{FF2B5EF4-FFF2-40B4-BE49-F238E27FC236}">
                <a16:creationId xmlns:a16="http://schemas.microsoft.com/office/drawing/2014/main" id="{AD497304-E2A5-8D8A-8927-003AAC59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8" y="116530"/>
            <a:ext cx="5834744" cy="32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firming Your Height in VR – IrisVR">
            <a:extLst>
              <a:ext uri="{FF2B5EF4-FFF2-40B4-BE49-F238E27FC236}">
                <a16:creationId xmlns:a16="http://schemas.microsoft.com/office/drawing/2014/main" id="{33DD13A9-2A7D-265E-CB15-3F51B184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7" y="3435622"/>
            <a:ext cx="5834745" cy="33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8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9B1B25-4C09-7E32-D783-4C69E3E257CB}"/>
              </a:ext>
            </a:extLst>
          </p:cNvPr>
          <p:cNvSpPr/>
          <p:nvPr/>
        </p:nvSpPr>
        <p:spPr>
          <a:xfrm>
            <a:off x="186814" y="3429000"/>
            <a:ext cx="1106129" cy="214589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3DEBB-F6E0-B5BD-CD67-C039AAF13B21}"/>
              </a:ext>
            </a:extLst>
          </p:cNvPr>
          <p:cNvSpPr/>
          <p:nvPr/>
        </p:nvSpPr>
        <p:spPr>
          <a:xfrm>
            <a:off x="0" y="0"/>
            <a:ext cx="1843549" cy="457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88E8DA-7B95-0CE7-AB08-636C72867288}"/>
              </a:ext>
            </a:extLst>
          </p:cNvPr>
          <p:cNvGrpSpPr/>
          <p:nvPr/>
        </p:nvGrpSpPr>
        <p:grpSpPr>
          <a:xfrm>
            <a:off x="11194024" y="0"/>
            <a:ext cx="811162" cy="6858000"/>
            <a:chOff x="11194024" y="-29496"/>
            <a:chExt cx="811162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276857-A3A9-CE4A-5D3E-01260356D89A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29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A83274-F04E-052D-01FF-E175D76DF86D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2D441A-CB21-4A4D-EABA-71672905D9B9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3CAC76-EFDD-9AB3-61F2-F6CEEAFB8742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6254F2-73C6-17D5-7F9B-1CA3BDBEC0FB}"/>
              </a:ext>
            </a:extLst>
          </p:cNvPr>
          <p:cNvGrpSpPr/>
          <p:nvPr/>
        </p:nvGrpSpPr>
        <p:grpSpPr>
          <a:xfrm>
            <a:off x="9901298" y="0"/>
            <a:ext cx="811162" cy="6858000"/>
            <a:chOff x="11194024" y="-29496"/>
            <a:chExt cx="811162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047E62-3E6A-3156-4F1C-ED722EE46611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F484CC-72A8-BDC3-F18F-36BD4499A1FD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26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2D7F53B-9AED-6B1B-DAF8-87C225B86A23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F8BC14-5751-8B88-AF32-1870158852A7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28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E82B72-8C7E-ED1C-495E-924EDFE41C4E}"/>
              </a:ext>
            </a:extLst>
          </p:cNvPr>
          <p:cNvGrpSpPr/>
          <p:nvPr/>
        </p:nvGrpSpPr>
        <p:grpSpPr>
          <a:xfrm>
            <a:off x="8608575" y="0"/>
            <a:ext cx="811162" cy="6858000"/>
            <a:chOff x="11194024" y="-29496"/>
            <a:chExt cx="811162" cy="68580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D449321-5885-E850-6F66-48F8EB2485BC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6D7047-81E6-60B6-DB8D-BD7954154436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042896-C940-2383-E126-B241E87ACB38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54B10B-845A-5BA2-E2CA-599CEFC2DE3C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24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A27B657-1083-4D60-9AAF-56697A652838}"/>
              </a:ext>
            </a:extLst>
          </p:cNvPr>
          <p:cNvGrpSpPr/>
          <p:nvPr/>
        </p:nvGrpSpPr>
        <p:grpSpPr>
          <a:xfrm>
            <a:off x="7315852" y="0"/>
            <a:ext cx="811162" cy="6858000"/>
            <a:chOff x="11194024" y="-29496"/>
            <a:chExt cx="811162" cy="68580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861A45-7D2D-DEE4-9C32-36CF704DCBF9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17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52AA97-FB7B-101E-A17F-5DC19F20F983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18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416A06-751B-7BBA-6AFB-EDD9F633C3C6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19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A8004F-BFDD-FA5F-A9FF-428D7C7CC5E8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0CD08E-7413-C677-F5BC-585902BC30A5}"/>
              </a:ext>
            </a:extLst>
          </p:cNvPr>
          <p:cNvGrpSpPr/>
          <p:nvPr/>
        </p:nvGrpSpPr>
        <p:grpSpPr>
          <a:xfrm>
            <a:off x="6023129" y="0"/>
            <a:ext cx="811162" cy="6858000"/>
            <a:chOff x="11194024" y="-29496"/>
            <a:chExt cx="811162" cy="6858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52223F0-E7AB-7CC1-150B-1E8AE35444BE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13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FC4672-556F-2394-5B69-4DCBE782ED3B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14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1F4E61A-C684-FBF6-AABE-0FF387FB8218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15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D2CA39B-CBF0-942D-A2EA-8EA2B52F1BBD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16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124C1B-3804-B332-565B-C78FE325B51F}"/>
              </a:ext>
            </a:extLst>
          </p:cNvPr>
          <p:cNvGrpSpPr/>
          <p:nvPr/>
        </p:nvGrpSpPr>
        <p:grpSpPr>
          <a:xfrm>
            <a:off x="4730406" y="0"/>
            <a:ext cx="811162" cy="6858000"/>
            <a:chOff x="11194024" y="-29496"/>
            <a:chExt cx="811162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6F73AEE-E8FF-58C0-908A-FCE07E29BB32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9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AC36BAE-2543-77FE-DC60-31702B1E39ED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B914D7A-D9BD-F89C-C512-751247E257C8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DBF44F-FCF7-E599-FF36-18152EB2D5D3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79128AC-5040-AD33-22EC-AD6CE46592D2}"/>
              </a:ext>
            </a:extLst>
          </p:cNvPr>
          <p:cNvGrpSpPr/>
          <p:nvPr/>
        </p:nvGrpSpPr>
        <p:grpSpPr>
          <a:xfrm>
            <a:off x="3437683" y="0"/>
            <a:ext cx="811162" cy="6858000"/>
            <a:chOff x="11194024" y="-29496"/>
            <a:chExt cx="811162" cy="68580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8D474A-6652-84DA-376E-F6DFDBFAC0C5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9DD1787-A4D8-0ECE-3A51-BCAB19C78029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28CDD05-FEA0-AACF-BD3C-F9E4901A9DD5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7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890F97C-554D-06EA-CD67-55C6F0132E33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8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6CF30B4-D4E6-35AC-E2D8-B701714440DB}"/>
              </a:ext>
            </a:extLst>
          </p:cNvPr>
          <p:cNvGrpSpPr/>
          <p:nvPr/>
        </p:nvGrpSpPr>
        <p:grpSpPr>
          <a:xfrm>
            <a:off x="2144960" y="0"/>
            <a:ext cx="811162" cy="6858000"/>
            <a:chOff x="11194024" y="-29496"/>
            <a:chExt cx="811162" cy="685800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51F35FC-DDE8-10BA-6AF9-5D4736DE8C5D}"/>
                </a:ext>
              </a:extLst>
            </p:cNvPr>
            <p:cNvSpPr/>
            <p:nvPr/>
          </p:nvSpPr>
          <p:spPr>
            <a:xfrm>
              <a:off x="11194024" y="-29496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79A5929-E190-7DC0-C376-9C728CE342A9}"/>
                </a:ext>
              </a:extLst>
            </p:cNvPr>
            <p:cNvSpPr/>
            <p:nvPr/>
          </p:nvSpPr>
          <p:spPr>
            <a:xfrm>
              <a:off x="11194024" y="1283110"/>
              <a:ext cx="811162" cy="131260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380B556-D330-10B9-1FB0-24FBC4BB37AC}"/>
                </a:ext>
              </a:extLst>
            </p:cNvPr>
            <p:cNvSpPr/>
            <p:nvPr/>
          </p:nvSpPr>
          <p:spPr>
            <a:xfrm>
              <a:off x="11194024" y="4203292"/>
              <a:ext cx="811162" cy="131260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39A96DC-C5F3-A1F4-1997-E3CD9DE26ABF}"/>
                </a:ext>
              </a:extLst>
            </p:cNvPr>
            <p:cNvSpPr/>
            <p:nvPr/>
          </p:nvSpPr>
          <p:spPr>
            <a:xfrm>
              <a:off x="11194024" y="5515898"/>
              <a:ext cx="811162" cy="1312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17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5B30F-88BF-10DB-16CF-30CB0662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6CAB-4280-22E6-6BB5-94D9C994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8" y="0"/>
            <a:ext cx="10283371" cy="1325563"/>
          </a:xfrm>
        </p:spPr>
        <p:txBody>
          <a:bodyPr/>
          <a:lstStyle/>
          <a:p>
            <a:r>
              <a:rPr lang="en-GB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D5DBA-61F1-3377-75FC-7DB160AC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7" y="1175659"/>
            <a:ext cx="5965372" cy="5842000"/>
          </a:xfrm>
        </p:spPr>
        <p:txBody>
          <a:bodyPr>
            <a:normAutofit/>
          </a:bodyPr>
          <a:lstStyle/>
          <a:p>
            <a:r>
              <a:rPr lang="en-GB" dirty="0"/>
              <a:t>Self-select groups of 3</a:t>
            </a:r>
          </a:p>
          <a:p>
            <a:pPr lvl="1"/>
            <a:r>
              <a:rPr lang="en-GB" dirty="0"/>
              <a:t>Same selection system as electronics project</a:t>
            </a:r>
          </a:p>
          <a:p>
            <a:pPr lvl="1"/>
            <a:r>
              <a:rPr lang="en-GB" dirty="0"/>
              <a:t>Will make system live later today</a:t>
            </a:r>
          </a:p>
          <a:p>
            <a:pPr lvl="1"/>
            <a:r>
              <a:rPr lang="en-GB" dirty="0"/>
              <a:t>Deadline for selection Wednesday 5</a:t>
            </a:r>
            <a:r>
              <a:rPr lang="en-GB" baseline="30000" dirty="0"/>
              <a:t>th</a:t>
            </a:r>
            <a:r>
              <a:rPr lang="en-GB" dirty="0"/>
              <a:t> Feb</a:t>
            </a:r>
          </a:p>
          <a:p>
            <a:pPr lvl="1"/>
            <a:endParaRPr lang="en-GB" dirty="0"/>
          </a:p>
          <a:p>
            <a:r>
              <a:rPr lang="en-GB" dirty="0"/>
              <a:t>Email me if you have problem finding a group or problems with the selection system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100" name="Picture 4" descr="Experimenting with HTC Vive camera tracking using… - aximmetry.com">
            <a:extLst>
              <a:ext uri="{FF2B5EF4-FFF2-40B4-BE49-F238E27FC236}">
                <a16:creationId xmlns:a16="http://schemas.microsoft.com/office/drawing/2014/main" id="{F99F81DC-7FF3-994F-5F7A-C54DC2622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8" y="116530"/>
            <a:ext cx="5834744" cy="32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firming Your Height in VR – IrisVR">
            <a:extLst>
              <a:ext uri="{FF2B5EF4-FFF2-40B4-BE49-F238E27FC236}">
                <a16:creationId xmlns:a16="http://schemas.microsoft.com/office/drawing/2014/main" id="{24C218B8-E644-8508-1766-5D74B6F8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7" y="3435622"/>
            <a:ext cx="5834745" cy="330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94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0"/>
            <a:ext cx="8197850" cy="1325563"/>
          </a:xfrm>
        </p:spPr>
        <p:txBody>
          <a:bodyPr>
            <a:normAutofit/>
          </a:bodyPr>
          <a:lstStyle/>
          <a:p>
            <a:r>
              <a:rPr lang="en-GB" sz="3200" dirty="0"/>
              <a:t>Background: CAD &amp; Modelling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84" y="1016793"/>
            <a:ext cx="6831729" cy="5575300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Most products / systems are designed on computers</a:t>
            </a:r>
          </a:p>
          <a:p>
            <a:endParaRPr lang="en-GB" sz="2000" dirty="0"/>
          </a:p>
          <a:p>
            <a:r>
              <a:rPr lang="en-GB" sz="2000" dirty="0"/>
              <a:t>3D Computer Aided Design (CAD) tools allow visualisation and editing of designs.</a:t>
            </a:r>
          </a:p>
          <a:p>
            <a:endParaRPr lang="en-GB" sz="2000" dirty="0"/>
          </a:p>
          <a:p>
            <a:r>
              <a:rPr lang="en-GB" sz="2000" dirty="0"/>
              <a:t>These 3D models are then passed to computer simulation programs to predict how they will perform:</a:t>
            </a:r>
          </a:p>
          <a:p>
            <a:pPr lvl="1"/>
            <a:r>
              <a:rPr lang="en-GB" sz="1800" dirty="0"/>
              <a:t>Temperatures</a:t>
            </a:r>
          </a:p>
          <a:p>
            <a:pPr lvl="1"/>
            <a:r>
              <a:rPr lang="en-GB" sz="1800" dirty="0"/>
              <a:t>Stresses</a:t>
            </a:r>
          </a:p>
          <a:p>
            <a:pPr lvl="1"/>
            <a:r>
              <a:rPr lang="en-GB" sz="1800" dirty="0"/>
              <a:t>Air flows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000" dirty="0"/>
              <a:t>The results of these simulations are then overlaid onto the 3D model for analysis</a:t>
            </a:r>
          </a:p>
          <a:p>
            <a:endParaRPr lang="en-GB" sz="2000" dirty="0"/>
          </a:p>
          <a:p>
            <a:r>
              <a:rPr lang="en-GB" sz="2000" dirty="0"/>
              <a:t>We’ll just deal with CAD part for this project – getting the nice graphical waveforms involves solving partial differential equations:</a:t>
            </a:r>
            <a:endParaRPr lang="en-GB" sz="1600" dirty="0"/>
          </a:p>
          <a:p>
            <a:pPr lvl="1"/>
            <a:r>
              <a:rPr lang="en-GB" sz="1600" dirty="0"/>
              <a:t>You will cover (most of) the maths for this with Neo in the 2055 module.</a:t>
            </a:r>
          </a:p>
          <a:p>
            <a:pPr lvl="1"/>
            <a:r>
              <a:rPr lang="en-GB" sz="1600" dirty="0"/>
              <a:t>I will also show an example in lectures for this module – video of this being done in real-time with augmented </a:t>
            </a:r>
            <a:r>
              <a:rPr lang="en-GB" sz="1600" dirty="0" err="1"/>
              <a:t>reallity</a:t>
            </a:r>
            <a:endParaRPr lang="en-GB" sz="1200" dirty="0"/>
          </a:p>
          <a:p>
            <a:endParaRPr lang="en-GB" sz="2000" dirty="0"/>
          </a:p>
        </p:txBody>
      </p:sp>
      <p:pic>
        <p:nvPicPr>
          <p:cNvPr id="9218" name="Picture 2" descr="Image result for cf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9" y="112618"/>
            <a:ext cx="3037556" cy="17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cf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80" y="1933862"/>
            <a:ext cx="2611246" cy="13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f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56" y="2921313"/>
            <a:ext cx="3037556" cy="17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thermal f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710" y="4449174"/>
            <a:ext cx="2718216" cy="24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9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62"/>
    </mc:Choice>
    <mc:Fallback xmlns="">
      <p:transition spd="slow" advTm="1207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81" y="0"/>
            <a:ext cx="6453009" cy="1325563"/>
          </a:xfrm>
        </p:spPr>
        <p:txBody>
          <a:bodyPr>
            <a:normAutofit/>
          </a:bodyPr>
          <a:lstStyle/>
          <a:p>
            <a:r>
              <a:rPr lang="en-GB" sz="3200" dirty="0"/>
              <a:t>Background: Virtual and Augmented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8" y="1415302"/>
            <a:ext cx="5936344" cy="3483661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Lots of interest in using Virtual and Augmented Reality systems to make CAD and 3D simulations more interactive</a:t>
            </a:r>
          </a:p>
          <a:p>
            <a:endParaRPr lang="en-GB" sz="800" dirty="0"/>
          </a:p>
          <a:p>
            <a:r>
              <a:rPr lang="en-GB" sz="2000" dirty="0"/>
              <a:t>Aim of project is to understand how these systems work … by developing your own</a:t>
            </a:r>
          </a:p>
          <a:p>
            <a:endParaRPr lang="en-GB" sz="800" dirty="0"/>
          </a:p>
          <a:p>
            <a:r>
              <a:rPr lang="en-GB" sz="2000" dirty="0"/>
              <a:t>Write a software application, in C++, that can render a CAD model of our 2021 Formula Student car in Virtual Reality</a:t>
            </a:r>
          </a:p>
          <a:p>
            <a:endParaRPr lang="en-GB" sz="800" dirty="0"/>
          </a:p>
          <a:p>
            <a:r>
              <a:rPr lang="en-GB" sz="2000" dirty="0"/>
              <a:t>Extended objectives for user interface design and VR effects</a:t>
            </a:r>
          </a:p>
        </p:txBody>
      </p:sp>
      <p:pic>
        <p:nvPicPr>
          <p:cNvPr id="1026" name="Picture 2" descr="VR training in automotive — Jasoren">
            <a:extLst>
              <a:ext uri="{FF2B5EF4-FFF2-40B4-BE49-F238E27FC236}">
                <a16:creationId xmlns:a16="http://schemas.microsoft.com/office/drawing/2014/main" id="{DB16A18C-7619-F215-78B9-047EFD8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44" y="425215"/>
            <a:ext cx="5026513" cy="28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47EA4-C037-626B-D85A-3A0A84B2F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24" t="16624" r="10805" b="11308"/>
          <a:stretch/>
        </p:blipFill>
        <p:spPr>
          <a:xfrm>
            <a:off x="6715544" y="4059119"/>
            <a:ext cx="5026513" cy="279024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6409E8-3C67-D3B4-4AF6-7115674AE9CC}"/>
              </a:ext>
            </a:extLst>
          </p:cNvPr>
          <p:cNvSpPr/>
          <p:nvPr/>
        </p:nvSpPr>
        <p:spPr>
          <a:xfrm rot="12247630">
            <a:off x="9261842" y="3263843"/>
            <a:ext cx="477751" cy="681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87703-7291-AB4F-8EEF-86C441643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13" y="4895798"/>
            <a:ext cx="3442834" cy="179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036D878F-7045-91A7-EDAD-F27E4A9A5C94}"/>
              </a:ext>
            </a:extLst>
          </p:cNvPr>
          <p:cNvSpPr/>
          <p:nvPr/>
        </p:nvSpPr>
        <p:spPr>
          <a:xfrm rot="15305705">
            <a:off x="5363007" y="5196574"/>
            <a:ext cx="541277" cy="1366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0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62"/>
    </mc:Choice>
    <mc:Fallback xmlns="">
      <p:transition spd="slow" advTm="1207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476C-CEB9-558F-18AD-AC44BF4B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259" y="221507"/>
            <a:ext cx="7886700" cy="1325563"/>
          </a:xfrm>
        </p:spPr>
        <p:txBody>
          <a:bodyPr/>
          <a:lstStyle/>
          <a:p>
            <a:r>
              <a:rPr lang="en-GB" dirty="0"/>
              <a:t>System 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401925-78CB-7BED-E38D-5F1D2F3CADEF}"/>
              </a:ext>
            </a:extLst>
          </p:cNvPr>
          <p:cNvSpPr/>
          <p:nvPr/>
        </p:nvSpPr>
        <p:spPr>
          <a:xfrm>
            <a:off x="7675128" y="114346"/>
            <a:ext cx="4197558" cy="281044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PC Monitor and Keyboard Clip Art Free PNG Image｜Illustoon">
            <a:extLst>
              <a:ext uri="{FF2B5EF4-FFF2-40B4-BE49-F238E27FC236}">
                <a16:creationId xmlns:a16="http://schemas.microsoft.com/office/drawing/2014/main" id="{529F9851-083C-89AA-106C-4D8ACDE9F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r="4124" b="8970"/>
          <a:stretch/>
        </p:blipFill>
        <p:spPr bwMode="auto">
          <a:xfrm>
            <a:off x="301151" y="1261901"/>
            <a:ext cx="4021780" cy="402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d - Free interface icons">
            <a:extLst>
              <a:ext uri="{FF2B5EF4-FFF2-40B4-BE49-F238E27FC236}">
                <a16:creationId xmlns:a16="http://schemas.microsoft.com/office/drawing/2014/main" id="{7B8F2ACD-4A79-6D86-3F64-291095F7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54" y="4274927"/>
            <a:ext cx="1535790" cy="153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1B3FA9B-0E12-C218-4FD9-80FF3F619474}"/>
              </a:ext>
            </a:extLst>
          </p:cNvPr>
          <p:cNvSpPr/>
          <p:nvPr/>
        </p:nvSpPr>
        <p:spPr>
          <a:xfrm rot="6445407">
            <a:off x="5273653" y="2656586"/>
            <a:ext cx="647822" cy="2351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A43358E-EC82-9FBE-0E25-509DF9C66018}"/>
              </a:ext>
            </a:extLst>
          </p:cNvPr>
          <p:cNvSpPr/>
          <p:nvPr/>
        </p:nvSpPr>
        <p:spPr>
          <a:xfrm rot="15331017">
            <a:off x="5567841" y="838887"/>
            <a:ext cx="647822" cy="2135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FB8C2-A9D9-02FD-4739-0B46DA055850}"/>
              </a:ext>
            </a:extLst>
          </p:cNvPr>
          <p:cNvSpPr txBox="1"/>
          <p:nvPr/>
        </p:nvSpPr>
        <p:spPr>
          <a:xfrm>
            <a:off x="68132" y="5400743"/>
            <a:ext cx="42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VR Control Software – C++,Qt, VTK</a:t>
            </a:r>
          </a:p>
          <a:p>
            <a:pPr algn="ctr"/>
            <a:endParaRPr lang="en-GB" dirty="0"/>
          </a:p>
          <a:p>
            <a:pPr algn="ctr"/>
            <a:r>
              <a:rPr lang="en-GB" sz="1600" dirty="0"/>
              <a:t>Menus to select CAD files &amp; Options</a:t>
            </a:r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Render to VR Headset or to Window for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41560-7DE5-CBE4-A345-9D36A0AFFBF3}"/>
              </a:ext>
            </a:extLst>
          </p:cNvPr>
          <p:cNvSpPr txBox="1"/>
          <p:nvPr/>
        </p:nvSpPr>
        <p:spPr>
          <a:xfrm>
            <a:off x="7650391" y="6037016"/>
            <a:ext cx="338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CAD Files – Formula Student car assemblies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10BEB-EE4E-6C3B-3D50-DD9F9B40E6E8}"/>
              </a:ext>
            </a:extLst>
          </p:cNvPr>
          <p:cNvSpPr txBox="1"/>
          <p:nvPr/>
        </p:nvSpPr>
        <p:spPr>
          <a:xfrm>
            <a:off x="8113415" y="3059659"/>
            <a:ext cx="338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VR System – HTC </a:t>
            </a:r>
            <a:r>
              <a:rPr lang="en-GB" dirty="0" err="1"/>
              <a:t>Vive</a:t>
            </a:r>
            <a:r>
              <a:rPr lang="en-GB" dirty="0"/>
              <a:t> Pro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CB4C-3154-48B5-37FD-1585C93CD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4" t="16624" r="10805" b="11308"/>
          <a:stretch/>
        </p:blipFill>
        <p:spPr>
          <a:xfrm>
            <a:off x="8418286" y="4186740"/>
            <a:ext cx="3084396" cy="17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7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C7F9-6DFE-516B-51B7-04AF7CF6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0"/>
            <a:ext cx="10515600" cy="682171"/>
          </a:xfrm>
        </p:spPr>
        <p:txBody>
          <a:bodyPr>
            <a:normAutofit fontScale="90000"/>
          </a:bodyPr>
          <a:lstStyle/>
          <a:p>
            <a:r>
              <a:rPr lang="en-GB" dirty="0"/>
              <a:t>The Final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1687B1-1030-355C-A296-1FA41BF6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93" y="682171"/>
            <a:ext cx="111524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476C-CEB9-558F-18AD-AC44BF4B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1" y="129899"/>
            <a:ext cx="7886700" cy="890772"/>
          </a:xfrm>
        </p:spPr>
        <p:txBody>
          <a:bodyPr/>
          <a:lstStyle/>
          <a:p>
            <a:r>
              <a:rPr lang="en-GB" dirty="0"/>
              <a:t>Primary Objectives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401925-78CB-7BED-E38D-5F1D2F3CADEF}"/>
              </a:ext>
            </a:extLst>
          </p:cNvPr>
          <p:cNvSpPr/>
          <p:nvPr/>
        </p:nvSpPr>
        <p:spPr>
          <a:xfrm>
            <a:off x="6801645" y="219853"/>
            <a:ext cx="2885812" cy="19330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PC Monitor and Keyboard Clip Art Free PNG Image｜Illustoon">
            <a:extLst>
              <a:ext uri="{FF2B5EF4-FFF2-40B4-BE49-F238E27FC236}">
                <a16:creationId xmlns:a16="http://schemas.microsoft.com/office/drawing/2014/main" id="{529F9851-083C-89AA-106C-4D8ACDE9F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r="4124" b="8970"/>
          <a:stretch/>
        </p:blipFill>
        <p:spPr bwMode="auto">
          <a:xfrm>
            <a:off x="2156090" y="1545187"/>
            <a:ext cx="2634144" cy="26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d - Free interface icons">
            <a:extLst>
              <a:ext uri="{FF2B5EF4-FFF2-40B4-BE49-F238E27FC236}">
                <a16:creationId xmlns:a16="http://schemas.microsoft.com/office/drawing/2014/main" id="{7B8F2ACD-4A79-6D86-3F64-291095F7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20" y="4062895"/>
            <a:ext cx="1773572" cy="177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1B3FA9B-0E12-C218-4FD9-80FF3F619474}"/>
              </a:ext>
            </a:extLst>
          </p:cNvPr>
          <p:cNvSpPr/>
          <p:nvPr/>
        </p:nvSpPr>
        <p:spPr>
          <a:xfrm rot="6445407">
            <a:off x="5794779" y="2032203"/>
            <a:ext cx="647822" cy="28725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A43358E-EC82-9FBE-0E25-509DF9C66018}"/>
              </a:ext>
            </a:extLst>
          </p:cNvPr>
          <p:cNvSpPr/>
          <p:nvPr/>
        </p:nvSpPr>
        <p:spPr>
          <a:xfrm rot="14222180">
            <a:off x="5819937" y="1250554"/>
            <a:ext cx="647822" cy="1248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A560F0-9A3D-9528-16B5-5F1857989060}"/>
              </a:ext>
            </a:extLst>
          </p:cNvPr>
          <p:cNvSpPr/>
          <p:nvPr/>
        </p:nvSpPr>
        <p:spPr>
          <a:xfrm rot="1374176">
            <a:off x="1356792" y="2298607"/>
            <a:ext cx="8982316" cy="3509768"/>
          </a:xfrm>
          <a:prstGeom prst="ellipse">
            <a:avLst/>
          </a:prstGeom>
          <a:noFill/>
          <a:ln w="1428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9967E-21D2-AC6C-A917-03011586C4C8}"/>
              </a:ext>
            </a:extLst>
          </p:cNvPr>
          <p:cNvSpPr txBox="1"/>
          <p:nvPr/>
        </p:nvSpPr>
        <p:spPr>
          <a:xfrm>
            <a:off x="9617011" y="2967663"/>
            <a:ext cx="19086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D8FC67-F698-F30F-C1E1-EE12944DB6E3}"/>
              </a:ext>
            </a:extLst>
          </p:cNvPr>
          <p:cNvSpPr/>
          <p:nvPr/>
        </p:nvSpPr>
        <p:spPr>
          <a:xfrm rot="20426660">
            <a:off x="1876014" y="560724"/>
            <a:ext cx="8304622" cy="3188319"/>
          </a:xfrm>
          <a:prstGeom prst="ellipse">
            <a:avLst/>
          </a:prstGeom>
          <a:noFill/>
          <a:ln w="142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C4CAD-4568-A0C5-C2B4-5A357F541CA3}"/>
              </a:ext>
            </a:extLst>
          </p:cNvPr>
          <p:cNvSpPr txBox="1"/>
          <p:nvPr/>
        </p:nvSpPr>
        <p:spPr>
          <a:xfrm>
            <a:off x="9597450" y="1235029"/>
            <a:ext cx="19086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18A4E-DC58-D309-0FB1-3B79250AAC89}"/>
              </a:ext>
            </a:extLst>
          </p:cNvPr>
          <p:cNvSpPr txBox="1"/>
          <p:nvPr/>
        </p:nvSpPr>
        <p:spPr>
          <a:xfrm>
            <a:off x="170190" y="5172763"/>
            <a:ext cx="425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O1: PC based, base station application. </a:t>
            </a:r>
          </a:p>
          <a:p>
            <a:r>
              <a:rPr lang="en-GB" dirty="0"/>
              <a:t>Load, view, manipulate CAD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4047B-AC36-4C4C-D0C1-D9852F06220E}"/>
              </a:ext>
            </a:extLst>
          </p:cNvPr>
          <p:cNvSpPr txBox="1"/>
          <p:nvPr/>
        </p:nvSpPr>
        <p:spPr>
          <a:xfrm>
            <a:off x="1792711" y="5956739"/>
            <a:ext cx="529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O2: Add VR output to base station. </a:t>
            </a:r>
          </a:p>
          <a:p>
            <a:r>
              <a:rPr lang="en-GB" dirty="0"/>
              <a:t>Create an interactive VR experience</a:t>
            </a:r>
          </a:p>
        </p:txBody>
      </p:sp>
    </p:spTree>
    <p:extLst>
      <p:ext uri="{BB962C8B-B14F-4D97-AF65-F5344CB8AC3E}">
        <p14:creationId xmlns:p14="http://schemas.microsoft.com/office/powerpoint/2010/main" val="187082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85" y="1814"/>
            <a:ext cx="10515600" cy="1325563"/>
          </a:xfrm>
        </p:spPr>
        <p:txBody>
          <a:bodyPr/>
          <a:lstStyle/>
          <a:p>
            <a:r>
              <a:rPr lang="en-GB" dirty="0"/>
              <a:t>O1: VR Base-station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296" y="1327377"/>
            <a:ext cx="6670704" cy="4930775"/>
          </a:xfrm>
        </p:spPr>
        <p:txBody>
          <a:bodyPr>
            <a:normAutofit/>
          </a:bodyPr>
          <a:lstStyle/>
          <a:p>
            <a:pPr lvl="1">
              <a:spcAft>
                <a:spcPts val="1200"/>
              </a:spcAft>
            </a:pPr>
            <a:r>
              <a:rPr lang="en-GB" dirty="0"/>
              <a:t>Code that compiles and runs without errors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A team </a:t>
            </a:r>
            <a:r>
              <a:rPr lang="en-GB" dirty="0" err="1"/>
              <a:t>Github</a:t>
            </a:r>
            <a:r>
              <a:rPr lang="en-GB" dirty="0"/>
              <a:t> repository to host the code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A functional GUI (with limited features, not completely finished)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The ability to load CAD models of assemblies and store in a “</a:t>
            </a:r>
            <a:r>
              <a:rPr lang="en-GB" dirty="0" err="1"/>
              <a:t>treeview</a:t>
            </a:r>
            <a:r>
              <a:rPr lang="en-GB" dirty="0"/>
              <a:t>”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Menus that allow basic properties (name, colour, visibility) to be edited for components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A working 3D viewer within the GUI to visualise the model that is loaded</a:t>
            </a:r>
          </a:p>
          <a:p>
            <a:pPr lvl="1">
              <a:spcAft>
                <a:spcPts val="1200"/>
              </a:spcAft>
            </a:pPr>
            <a:endParaRPr lang="en-GB" dirty="0"/>
          </a:p>
          <a:p>
            <a:pPr marL="0" indent="0">
              <a:spcAft>
                <a:spcPts val="1200"/>
              </a:spcAft>
              <a:buNone/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28273-6BB7-7B01-EC5B-1118D8B2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942" y="279846"/>
            <a:ext cx="4965973" cy="62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83"/>
    </mc:Choice>
    <mc:Fallback xmlns="">
      <p:transition spd="slow" advTm="882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85" y="1814"/>
            <a:ext cx="10515600" cy="1325563"/>
          </a:xfrm>
        </p:spPr>
        <p:txBody>
          <a:bodyPr/>
          <a:lstStyle/>
          <a:p>
            <a:r>
              <a:rPr lang="en-GB" dirty="0"/>
              <a:t>O2: VR Enabled Base-station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296" y="1327377"/>
            <a:ext cx="6570646" cy="4930775"/>
          </a:xfrm>
        </p:spPr>
        <p:txBody>
          <a:bodyPr>
            <a:normAutofit/>
          </a:bodyPr>
          <a:lstStyle/>
          <a:p>
            <a:pPr lvl="1">
              <a:spcAft>
                <a:spcPts val="1200"/>
              </a:spcAft>
            </a:pPr>
            <a:r>
              <a:rPr lang="en-GB" dirty="0"/>
              <a:t>Your finished, professional looking GUI is used to load model and start VR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Ability to render to VR system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Specific 3D/VR features implemented (see later lectures / pdf on Moodle)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Working installer</a:t>
            </a:r>
          </a:p>
          <a:p>
            <a:pPr lvl="1">
              <a:spcAft>
                <a:spcPts val="1200"/>
              </a:spcAft>
            </a:pPr>
            <a:r>
              <a:rPr lang="en-GB" dirty="0"/>
              <a:t>Code documentation, including reference website</a:t>
            </a:r>
          </a:p>
          <a:p>
            <a:pPr lvl="1">
              <a:spcAft>
                <a:spcPts val="1200"/>
              </a:spcAft>
            </a:pPr>
            <a:endParaRPr lang="en-GB" dirty="0"/>
          </a:p>
          <a:p>
            <a:pPr lvl="1">
              <a:spcAft>
                <a:spcPts val="1200"/>
              </a:spcAft>
            </a:pPr>
            <a:endParaRPr lang="en-GB" dirty="0"/>
          </a:p>
          <a:p>
            <a:pPr lvl="1">
              <a:spcAft>
                <a:spcPts val="1200"/>
              </a:spcAft>
            </a:pPr>
            <a:endParaRPr lang="en-GB" dirty="0"/>
          </a:p>
          <a:p>
            <a:pPr marL="0" indent="0">
              <a:spcAft>
                <a:spcPts val="1200"/>
              </a:spcAft>
              <a:buNone/>
            </a:pPr>
            <a:endParaRPr lang="en-GB" dirty="0"/>
          </a:p>
          <a:p>
            <a:pPr>
              <a:spcAft>
                <a:spcPts val="1200"/>
              </a:spcAft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28273-6BB7-7B01-EC5B-1118D8B20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942" y="279846"/>
            <a:ext cx="4965973" cy="62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283"/>
    </mc:Choice>
    <mc:Fallback xmlns="">
      <p:transition spd="slow" advTm="8828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1B91-BACA-7D09-A09C-9BA88B4D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1"/>
            <a:ext cx="7886700" cy="971762"/>
          </a:xfrm>
        </p:spPr>
        <p:txBody>
          <a:bodyPr/>
          <a:lstStyle/>
          <a:p>
            <a:r>
              <a:rPr lang="en-GB" dirty="0"/>
              <a:t>Individual Worksheets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BC622E5-3CF7-9DC3-0169-C47A1FE50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38279"/>
              </p:ext>
            </p:extLst>
          </p:nvPr>
        </p:nvGraphicFramePr>
        <p:xfrm>
          <a:off x="6096000" y="485882"/>
          <a:ext cx="5733143" cy="357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53">
                  <a:extLst>
                    <a:ext uri="{9D8B030D-6E8A-4147-A177-3AD203B41FA5}">
                      <a16:colId xmlns:a16="http://schemas.microsoft.com/office/drawing/2014/main" val="2661910891"/>
                    </a:ext>
                  </a:extLst>
                </a:gridCol>
                <a:gridCol w="2813076">
                  <a:extLst>
                    <a:ext uri="{9D8B030D-6E8A-4147-A177-3AD203B41FA5}">
                      <a16:colId xmlns:a16="http://schemas.microsoft.com/office/drawing/2014/main" val="871941835"/>
                    </a:ext>
                  </a:extLst>
                </a:gridCol>
                <a:gridCol w="2554514">
                  <a:extLst>
                    <a:ext uri="{9D8B030D-6E8A-4147-A177-3AD203B41FA5}">
                      <a16:colId xmlns:a16="http://schemas.microsoft.com/office/drawing/2014/main" val="1148458675"/>
                    </a:ext>
                  </a:extLst>
                </a:gridCol>
              </a:tblGrid>
              <a:tr h="39311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Sign-off by end of…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46200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Command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618516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Git &amp; </a:t>
                      </a:r>
                      <a:r>
                        <a:rPr lang="en-GB" dirty="0" err="1"/>
                        <a:t>Github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Tues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27486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Compilers &amp; 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Tues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0119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CMake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931657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Documentation and Installers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 Week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46876"/>
                  </a:ext>
                </a:extLst>
              </a:tr>
              <a:tr h="393116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Qt for GUIs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Tues Week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894021"/>
                  </a:ext>
                </a:extLst>
              </a:tr>
              <a:tr h="575363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VTK for 3D Graphics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Fri Week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6643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EA9BA48-1A65-199F-A74D-BB6233DDACD1}"/>
              </a:ext>
            </a:extLst>
          </p:cNvPr>
          <p:cNvSpPr txBox="1"/>
          <p:nvPr/>
        </p:nvSpPr>
        <p:spPr>
          <a:xfrm>
            <a:off x="145143" y="931971"/>
            <a:ext cx="5733144" cy="502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You need to complete worksheets individually over first two project weeks.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Sign-off in labs by end of Tues/Fri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See marksheets for sign-off criteria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These are “training”: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Exercises demonstrating how to use tools/libraries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At end of worksheet 7, you will each have an application that is close to what is needed for group submission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Copy across to team repository, continue as a group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You will need to write code for these, this code will be uploaded to </a:t>
            </a:r>
            <a:r>
              <a:rPr lang="en-GB" sz="2000" dirty="0" err="1"/>
              <a:t>Github</a:t>
            </a:r>
            <a:r>
              <a:rPr lang="en-GB" sz="2000" dirty="0"/>
              <a:t>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You also need to make a submission via Moodle.</a:t>
            </a:r>
          </a:p>
          <a:p>
            <a:pPr marL="742950" lvl="1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Process for this covered next week.</a:t>
            </a:r>
          </a:p>
          <a:p>
            <a:pPr marL="285750" indent="-2857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CE496-E188-22BE-FDF4-E2CEC3597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3" t="19304" r="24236"/>
          <a:stretch/>
        </p:blipFill>
        <p:spPr>
          <a:xfrm>
            <a:off x="4778443" y="4994783"/>
            <a:ext cx="1941673" cy="173786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1525B-964D-23D5-628D-515EA2FC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05" t="19305" r="31241" b="5396"/>
          <a:stretch/>
        </p:blipFill>
        <p:spPr>
          <a:xfrm>
            <a:off x="6866101" y="4979272"/>
            <a:ext cx="1517042" cy="195558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75A3B8-7004-F110-7DA8-2CE6B95EE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91" t="19304" r="31330"/>
          <a:stretch/>
        </p:blipFill>
        <p:spPr>
          <a:xfrm>
            <a:off x="8529128" y="4777068"/>
            <a:ext cx="1556078" cy="217329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D3340D-8450-4885-3E1F-ADD55B089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23" t="24599" r="31198" b="4212"/>
          <a:stretch/>
        </p:blipFill>
        <p:spPr>
          <a:xfrm>
            <a:off x="10153981" y="4668637"/>
            <a:ext cx="1675162" cy="2064015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1E2835-CBB0-4C87-348F-AD6C9108EFB4}"/>
              </a:ext>
            </a:extLst>
          </p:cNvPr>
          <p:cNvSpPr txBox="1"/>
          <p:nvPr/>
        </p:nvSpPr>
        <p:spPr>
          <a:xfrm>
            <a:off x="928914" y="5328868"/>
            <a:ext cx="326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PDFs available on Moodle</a:t>
            </a:r>
          </a:p>
        </p:txBody>
      </p:sp>
    </p:spTree>
    <p:extLst>
      <p:ext uri="{BB962C8B-B14F-4D97-AF65-F5344CB8AC3E}">
        <p14:creationId xmlns:p14="http://schemas.microsoft.com/office/powerpoint/2010/main" val="126915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1709</Words>
  <Application>Microsoft Office PowerPoint</Application>
  <PresentationFormat>Widescreen</PresentationFormat>
  <Paragraphs>602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Worksheet</vt:lpstr>
      <vt:lpstr>EEEE2076 – Software Development Project</vt:lpstr>
      <vt:lpstr>Background: CAD &amp; Modelling Tools</vt:lpstr>
      <vt:lpstr>Background: Virtual and Augmented Reality</vt:lpstr>
      <vt:lpstr>System Overview</vt:lpstr>
      <vt:lpstr>The Final Application</vt:lpstr>
      <vt:lpstr>Primary Objectives</vt:lpstr>
      <vt:lpstr>O1: VR Base-station GUI</vt:lpstr>
      <vt:lpstr>O2: VR Enabled Base-station</vt:lpstr>
      <vt:lpstr>Individual Worksheets</vt:lpstr>
      <vt:lpstr>Assessment</vt:lpstr>
      <vt:lpstr>PowerPoint Presentation</vt:lpstr>
      <vt:lpstr>PowerPoint Presentation</vt:lpstr>
      <vt:lpstr>Approximate / Target Timeline</vt:lpstr>
      <vt:lpstr>Lectures</vt:lpstr>
      <vt:lpstr>Labs &amp; Groups</vt:lpstr>
      <vt:lpstr>VR Hardware</vt:lpstr>
      <vt:lpstr>Calibration</vt:lpstr>
      <vt:lpstr>PowerPoint Presentation</vt:lpstr>
      <vt:lpstr>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EEEE2076 – Software Development Project</dc:title>
  <dc:creator>Paul Evans (staff)</dc:creator>
  <cp:lastModifiedBy>Paul Evans (staff)</cp:lastModifiedBy>
  <cp:revision>11</cp:revision>
  <dcterms:created xsi:type="dcterms:W3CDTF">2024-01-25T13:12:36Z</dcterms:created>
  <dcterms:modified xsi:type="dcterms:W3CDTF">2025-01-24T14:47:49Z</dcterms:modified>
</cp:coreProperties>
</file>